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Nunito"/>
      <p:regular r:id="rId24"/>
      <p:bold r:id="rId25"/>
      <p:italic r:id="rId26"/>
      <p:boldItalic r:id="rId27"/>
    </p:embeddedFont>
    <p:embeddedFont>
      <p:font typeface="Maven Pro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MavenPro-regular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73b8a206dc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73b8a206dc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[2]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73b8a206dc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73b8a206dc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73b8a206dc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73b8a206dc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[4]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73b8a206dc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73b8a206dc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Среди статичных источников выбросов одним из основных предприятия, связанные с химической промышленностью - они </a:t>
            </a:r>
            <a:r>
              <a:rPr lang="en">
                <a:highlight>
                  <a:srgbClr val="FFFFFF"/>
                </a:highlight>
              </a:rPr>
              <a:t> выбрасывают в воздух сернистый ангидрид, окислы азота, углеводороды и другие вредные вещества, хотя доля их выбросов за последние годы заметно снизилась.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73b8a206dc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73b8a206dc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73b8a206dc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73b8a206dc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B4B4B"/>
                </a:solidFill>
                <a:highlight>
                  <a:srgbClr val="FFFFFF"/>
                </a:highlight>
              </a:rPr>
              <a:t>Дополнительными симптомами является расстройство сознания. Вдыхание сернистого газа с большой концентрацией способно привести к рефлекторному спазму голосовой щели и у пострадавшего будет наблюдаться ощущение удушья. Если сернистый газ в жидком виде попадет в глаза, верхние слои роговицы могут быть уничтожены, что особенно опасно для зрения. При попадании на кожу сначала появляется побледнение, а затем, гиперемия и образование пузырей. В таких ситуациях помощь пострадавшим должна быть оказана незамедлительно.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73b8a206dc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73b8a206dc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Так как основной причиной загрязнения является автомобильный транспорт (автомобили являются самым распространенным видом транспорта, а вклад выхлопных газов в загрязнение воздуха сложно переоценить), рассматриваются именно меры решения проблем, связанных с транспортом. У статичных источников огромные выбросы происходят при различных авариях, поэтому главное для них - это соблюдать необходимые меры безопасности.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73b8a206dc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73b8a206dc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73b8a206dc_0_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73b8a206dc_0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b8a206dc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b8a206dc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73b8a206dc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73b8a206dc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[6]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73b8a206dc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73b8a206dc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тыс. т. - тысяч тонн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3b8a206dc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3b8a206dc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73b8a206dc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73b8a206dc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 целом не рассматривается период 2014-2017 гг., так как отсутствуют данные по выбросам передвижными источниками, что делает невозможным статистический анализ любых показателей, кроме массы выбросов статическими источниками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73b8a206dc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73b8a206dc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Основными загрязнителями атмосферного воздуха в Республике Крым являются предприятия, занимающиеся обрабатывающим производством, на долю которых приходится 49 % от общего объема выбросов, в том числе предприятия по: добыче полезных ископаемых – 16 %, распределению электроэнергии, газа и пара – 16 %, строительству – 7 %, утилизации отходов – 5%.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73b8a206dc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73b8a206dc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[2]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73b8a206dc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73b8a206dc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[2], [5]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meco.rk.gov.ru/uploads/txteditor/meco/attachments/d4/1d/8c/d98f00b204e9800998ecf8427e/php2g3lnJ_php4qjkz8_2.pdf" TargetMode="External"/><Relationship Id="rId4" Type="http://schemas.openxmlformats.org/officeDocument/2006/relationships/hyperlink" Target="https://invest-in-crimea.ru/sites/default/files/imce/corporation/pasport_regiona.pdf" TargetMode="External"/><Relationship Id="rId9" Type="http://schemas.openxmlformats.org/officeDocument/2006/relationships/hyperlink" Target="http://crimeatroll.ru/o-nas/" TargetMode="External"/><Relationship Id="rId5" Type="http://schemas.openxmlformats.org/officeDocument/2006/relationships/hyperlink" Target="https://invest-in-crimea.ru/about-crimea" TargetMode="External"/><Relationship Id="rId6" Type="http://schemas.openxmlformats.org/officeDocument/2006/relationships/hyperlink" Target="https://www.chemistry-expo.ru/ru/ui/17139/" TargetMode="External"/><Relationship Id="rId7" Type="http://schemas.openxmlformats.org/officeDocument/2006/relationships/hyperlink" Target="https://invest-in-crimea.ru/sites/default/files/imce/strategy-full.pdf" TargetMode="External"/><Relationship Id="rId8" Type="http://schemas.openxmlformats.org/officeDocument/2006/relationships/hyperlink" Target="http://meteo.crimea.ru/?page_id=3130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Атмосфера Республики Крым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Шестовских Николай</a:t>
            </a:r>
            <a:br>
              <a:rPr lang="en"/>
            </a:br>
            <a:r>
              <a:rPr lang="en"/>
              <a:t>Оберган Татьяна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ИУ7-65б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Основные источники загрязнения.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Трасса “Таврида”</a:t>
            </a:r>
            <a:endParaRPr/>
          </a:p>
        </p:txBody>
      </p:sp>
      <p:sp>
        <p:nvSpPr>
          <p:cNvPr id="342" name="Google Shape;342;p22"/>
          <p:cNvSpPr txBox="1"/>
          <p:nvPr>
            <p:ph idx="1" type="body"/>
          </p:nvPr>
        </p:nvSpPr>
        <p:spPr>
          <a:xfrm>
            <a:off x="1303800" y="1990050"/>
            <a:ext cx="3268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Строительство 2017 - 2022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250 км четырехполосной трассы от Керченского пролива до Севастополя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Пропускная способность: до 40 тыс. Автомобилей в сутки</a:t>
            </a:r>
            <a:endParaRPr sz="1600"/>
          </a:p>
        </p:txBody>
      </p:sp>
      <p:pic>
        <p:nvPicPr>
          <p:cNvPr id="343" name="Google Shape;3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300" y="1990050"/>
            <a:ext cx="4104899" cy="2308075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Изменение транспортной обстановки в связи с присоединением к России</a:t>
            </a:r>
            <a:endParaRPr/>
          </a:p>
        </p:txBody>
      </p:sp>
      <p:sp>
        <p:nvSpPr>
          <p:cNvPr id="350" name="Google Shape;350;p23"/>
          <p:cNvSpPr txBox="1"/>
          <p:nvPr>
            <p:ph idx="1" type="body"/>
          </p:nvPr>
        </p:nvSpPr>
        <p:spPr>
          <a:xfrm>
            <a:off x="1303800" y="1990050"/>
            <a:ext cx="62577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Ввиду присоединения к России в 2015 году грузовые перевозки автотранспортом выросли почти в 5 раз по сравнению с 2014 годом. [5]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Строительство Крымского моста и открытие железнодорожного сообщения  между полуостровом и материком в частности должно привести к снижению количества грузовых перевозок автотранспортом.</a:t>
            </a:r>
            <a:endParaRPr sz="1600"/>
          </a:p>
        </p:txBody>
      </p:sp>
      <p:sp>
        <p:nvSpPr>
          <p:cNvPr id="351" name="Google Shape;351;p2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Негативное воздействие </a:t>
            </a:r>
            <a:r>
              <a:rPr lang="en">
                <a:highlight>
                  <a:srgbClr val="FFFFFF"/>
                </a:highlight>
              </a:rPr>
              <a:t>выхлопных газов на человека</a:t>
            </a:r>
            <a:endParaRPr/>
          </a:p>
        </p:txBody>
      </p:sp>
      <p:sp>
        <p:nvSpPr>
          <p:cNvPr id="357" name="Google Shape;357;p24"/>
          <p:cNvSpPr txBox="1"/>
          <p:nvPr>
            <p:ph idx="1" type="body"/>
          </p:nvPr>
        </p:nvSpPr>
        <p:spPr>
          <a:xfrm>
            <a:off x="1303800" y="1990050"/>
            <a:ext cx="38688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раздражение слизистых оболочек глаз и дыхательных путей,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развитие заболеваний дыхательной системы,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повышение риска возникновения бронхиальной астмы, экземы и других аллергических заболеваний; [4]</a:t>
            </a:r>
            <a:r>
              <a:rPr lang="en" sz="1600"/>
              <a:t>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58" name="Google Shape;3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0201" y="2101550"/>
            <a:ext cx="3669825" cy="2201899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Химическая промышленность.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Крупнейшие предприятия:</a:t>
            </a:r>
            <a:endParaRPr/>
          </a:p>
        </p:txBody>
      </p:sp>
      <p:sp>
        <p:nvSpPr>
          <p:cNvPr id="365" name="Google Shape;365;p25"/>
          <p:cNvSpPr txBox="1"/>
          <p:nvPr>
            <p:ph idx="1" type="body"/>
          </p:nvPr>
        </p:nvSpPr>
        <p:spPr>
          <a:xfrm>
            <a:off x="5312575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Армянский Филиал ООО «Титановые Инвестиции» 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диоксид титана,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красный железоокисный пигмент,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серная кислота,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сульфат алюминия,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железный купорос. </a:t>
            </a:r>
            <a:endParaRPr/>
          </a:p>
        </p:txBody>
      </p:sp>
      <p:sp>
        <p:nvSpPr>
          <p:cNvPr id="366" name="Google Shape;366;p25"/>
          <p:cNvSpPr txBox="1"/>
          <p:nvPr>
            <p:ph idx="2" type="body"/>
          </p:nvPr>
        </p:nvSpPr>
        <p:spPr>
          <a:xfrm>
            <a:off x="1244875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ПАО «Крымский содовый завод» Производитель и экспортер: 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соль, пищевая сода,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строительная известь,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продукты бытовой химии,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противогололедные реагенты на основе хлористого кальция.</a:t>
            </a:r>
            <a:endParaRPr/>
          </a:p>
        </p:txBody>
      </p:sp>
      <p:sp>
        <p:nvSpPr>
          <p:cNvPr id="367" name="Google Shape;367;p2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6"/>
          <p:cNvSpPr txBox="1"/>
          <p:nvPr>
            <p:ph type="title"/>
          </p:nvPr>
        </p:nvSpPr>
        <p:spPr>
          <a:xfrm>
            <a:off x="1303800" y="4077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Химическая промышленность.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Крупнейшие предприятия:</a:t>
            </a:r>
            <a:endParaRPr/>
          </a:p>
        </p:txBody>
      </p:sp>
      <p:sp>
        <p:nvSpPr>
          <p:cNvPr id="373" name="Google Shape;373;p26"/>
          <p:cNvSpPr txBox="1"/>
          <p:nvPr>
            <p:ph idx="1" type="body"/>
          </p:nvPr>
        </p:nvSpPr>
        <p:spPr>
          <a:xfrm>
            <a:off x="5068650" y="1689875"/>
            <a:ext cx="3554700" cy="28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ООО «Симферопольское производственное объединение «Крымпласт» 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электроустановочные изделия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тепличная полиэтиленовая пленка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потребительские пакеты из полиэтилена высокого и низкого давления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6"/>
          <p:cNvSpPr txBox="1"/>
          <p:nvPr/>
        </p:nvSpPr>
        <p:spPr>
          <a:xfrm>
            <a:off x="4989075" y="1573200"/>
            <a:ext cx="297000" cy="1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5" name="Google Shape;375;p26"/>
          <p:cNvSpPr txBox="1"/>
          <p:nvPr/>
        </p:nvSpPr>
        <p:spPr>
          <a:xfrm>
            <a:off x="1303800" y="1901950"/>
            <a:ext cx="3362700" cy="27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ПАО НПО «Йодобром» Производитель: </a:t>
            </a:r>
            <a:endParaRPr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антипирены </a:t>
            </a:r>
            <a:endParaRPr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йодосодержащие продукты</a:t>
            </a:r>
            <a:endParaRPr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нестандартизированного коррозионно-стойкого оборудования из титана и нержавеющей стали.</a:t>
            </a:r>
            <a:endParaRPr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6" name="Google Shape;376;p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Негативное воздействие </a:t>
            </a:r>
            <a:r>
              <a:rPr lang="en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сернистого ангидрида на человека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2" name="Google Shape;382;p27"/>
          <p:cNvSpPr txBox="1"/>
          <p:nvPr>
            <p:ph idx="1" type="body"/>
          </p:nvPr>
        </p:nvSpPr>
        <p:spPr>
          <a:xfrm>
            <a:off x="1255175" y="1902150"/>
            <a:ext cx="4102200" cy="27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Сернистый ангидрид - одно из основных веществ, которые выбрасываются в воздушную среду химической промышленностью. </a:t>
            </a:r>
            <a:r>
              <a:rPr lang="en" sz="1600"/>
              <a:t> Отравление им приводит</a:t>
            </a:r>
            <a:r>
              <a:rPr lang="en" sz="1600">
                <a:solidFill>
                  <a:srgbClr val="4B4B4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к нарушению ферментативных и обменных процессов. Тяжелое отравление может стать причиной гнойных бронхитов, острой эмфиземы и токсической пневмонии. [3]</a:t>
            </a:r>
            <a:endParaRPr sz="1600"/>
          </a:p>
        </p:txBody>
      </p:sp>
      <p:pic>
        <p:nvPicPr>
          <p:cNvPr id="383" name="Google Shape;38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8750" y="2184500"/>
            <a:ext cx="2495550" cy="1838325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2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Меры решения проблемы</a:t>
            </a:r>
            <a:endParaRPr/>
          </a:p>
        </p:txBody>
      </p:sp>
      <p:sp>
        <p:nvSpPr>
          <p:cNvPr id="390" name="Google Shape;390;p28"/>
          <p:cNvSpPr txBox="1"/>
          <p:nvPr>
            <p:ph idx="1" type="body"/>
          </p:nvPr>
        </p:nvSpPr>
        <p:spPr>
          <a:xfrm>
            <a:off x="1303800" y="2125125"/>
            <a:ext cx="3702000" cy="22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В Крыму уже есть сеть троллейбусов, а в Евпатории действует система трамваев.</a:t>
            </a:r>
            <a:endParaRPr sz="1600"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Маршрут Севастополь-Алушта- Ялта протяженностью 85 км. является самым длинным троллейбусным маршрутом в мире.[7]</a:t>
            </a:r>
            <a:endParaRPr sz="1600"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91" name="Google Shape;3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800" y="2346775"/>
            <a:ext cx="3818574" cy="212145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28"/>
          <p:cNvSpPr txBox="1"/>
          <p:nvPr/>
        </p:nvSpPr>
        <p:spPr>
          <a:xfrm>
            <a:off x="1303800" y="1411175"/>
            <a:ext cx="75084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Необходимо делать упор на развитие экологически чистого транспорта в Крыму: троллейбусы, трамваи, электробусы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3" name="Google Shape;393;p2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Список используемых источников</a:t>
            </a:r>
            <a:endParaRPr/>
          </a:p>
        </p:txBody>
      </p:sp>
      <p:sp>
        <p:nvSpPr>
          <p:cNvPr id="399" name="Google Shape;399;p29"/>
          <p:cNvSpPr txBox="1"/>
          <p:nvPr>
            <p:ph idx="1" type="body"/>
          </p:nvPr>
        </p:nvSpPr>
        <p:spPr>
          <a:xfrm>
            <a:off x="1303800" y="1597875"/>
            <a:ext cx="7030500" cy="293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https://meco.rk.gov.ru/uploads/txteditor/meco/attachments/d4/1d/8c/d98f00b204e9800998ecf8427e/php2g3lnJ_php4qjkz8_2.pdf</a:t>
            </a:r>
            <a:r>
              <a:rPr lang="en" sz="1200"/>
              <a:t>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https://invest-in-crimea.ru/sites/default/files/imce/corporation/pasport_regiona.pdf</a:t>
            </a:r>
            <a:r>
              <a:rPr lang="en" sz="1200"/>
              <a:t> (</a:t>
            </a:r>
            <a:r>
              <a:rPr lang="e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https://invest-in-crimea.ru/about-crimea</a:t>
            </a:r>
            <a:r>
              <a:rPr lang="en" sz="1200"/>
              <a:t> -&gt; паспорт региона)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https://www.chemistry-expo.ru/ru/ui/17139/</a:t>
            </a:r>
            <a:r>
              <a:rPr lang="en" sz="1200"/>
              <a:t> 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Вяткин, М. Ф. О влиянии выхлопных газов автомобилей на здоровье человека / М. Ф. Вяткин, М. В. Куимова. -  https://moluch.ru/archive/90/19172/ (дата обращения: 16.04.2020).</a:t>
            </a:r>
            <a:endParaRPr sz="1200">
              <a:solidFill>
                <a:srgbClr val="333333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https://invest-in-crimea.ru/sites/default/files/imce/strategy-full.pdf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http://meteo.crimea.ru/?page_id=3130</a:t>
            </a:r>
            <a:r>
              <a:rPr lang="en" sz="1200"/>
              <a:t> (дата обращения: 16.04.2020)</a:t>
            </a:r>
            <a:endParaRPr sz="1200"/>
          </a:p>
          <a:p>
            <a:pPr indent="-304800" lvl="0" marL="457200" rtl="0" algn="l">
              <a:spcBef>
                <a:spcPts val="1600"/>
              </a:spcBef>
              <a:spcAft>
                <a:spcPts val="1600"/>
              </a:spcAft>
              <a:buSzPts val="1200"/>
              <a:buAutoNum type="arabicPeriod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http://crimeatroll.ru/o-nas/</a:t>
            </a:r>
            <a:r>
              <a:rPr lang="en" sz="1200"/>
              <a:t> (дата обращения: 16.04.2020)</a:t>
            </a:r>
            <a:endParaRPr sz="1200"/>
          </a:p>
        </p:txBody>
      </p:sp>
      <p:sp>
        <p:nvSpPr>
          <p:cNvPr id="400" name="Google Shape;400;p2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0"/>
          <p:cNvSpPr txBox="1"/>
          <p:nvPr>
            <p:ph type="title"/>
          </p:nvPr>
        </p:nvSpPr>
        <p:spPr>
          <a:xfrm>
            <a:off x="1484075" y="1239350"/>
            <a:ext cx="6406500" cy="23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Спасибо за внимание!</a:t>
            </a:r>
            <a:endParaRPr/>
          </a:p>
        </p:txBody>
      </p:sp>
      <p:sp>
        <p:nvSpPr>
          <p:cNvPr id="406" name="Google Shape;406;p3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Введение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203600" y="1853950"/>
            <a:ext cx="28518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Республика Крым - полуостров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Площадь: 27000 км^2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Омывающие акватории:</a:t>
            </a:r>
            <a:br>
              <a:rPr lang="en" sz="1600"/>
            </a:br>
            <a:r>
              <a:rPr lang="en" sz="1600"/>
              <a:t>Азовское, Черное море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Протяженность береговой линии: 914 км [5]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5400" y="1954139"/>
            <a:ext cx="4711500" cy="261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>
            <p:ph type="title"/>
          </p:nvPr>
        </p:nvSpPr>
        <p:spPr>
          <a:xfrm>
            <a:off x="1303800" y="5137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Наблюдения за загрязнением воздуха в основных городах</a:t>
            </a:r>
            <a:endParaRPr/>
          </a:p>
        </p:txBody>
      </p:sp>
      <p:sp>
        <p:nvSpPr>
          <p:cNvPr id="292" name="Google Shape;292;p15"/>
          <p:cNvSpPr txBox="1"/>
          <p:nvPr>
            <p:ph idx="1" type="body"/>
          </p:nvPr>
        </p:nvSpPr>
        <p:spPr>
          <a:xfrm>
            <a:off x="1303800" y="16400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</a:rPr>
              <a:t>В сентябре 2018 года  по городу </a:t>
            </a:r>
            <a:r>
              <a:rPr b="1" lang="en" sz="1600">
                <a:solidFill>
                  <a:srgbClr val="434343"/>
                </a:solidFill>
                <a:highlight>
                  <a:srgbClr val="FFFFFF"/>
                </a:highlight>
              </a:rPr>
              <a:t>Красноперекопск 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</a:rPr>
              <a:t> уровень загрязнения атмосферы определялся как </a:t>
            </a:r>
            <a:r>
              <a:rPr i="1" lang="en" sz="1600" u="sng">
                <a:solidFill>
                  <a:srgbClr val="434343"/>
                </a:solidFill>
                <a:highlight>
                  <a:srgbClr val="FFFFFF"/>
                </a:highlight>
              </a:rPr>
              <a:t>повышенный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</a:rPr>
              <a:t> по пяти показателям: взвешенным веществам, оксиду углерода, диоксиду азота, диоксиду серы, хлористому водороду. </a:t>
            </a:r>
            <a:endParaRPr sz="16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</a:rPr>
              <a:t>По городу </a:t>
            </a:r>
            <a:r>
              <a:rPr b="1" lang="en" sz="1600">
                <a:solidFill>
                  <a:srgbClr val="434343"/>
                </a:solidFill>
                <a:highlight>
                  <a:srgbClr val="FFFFFF"/>
                </a:highlight>
              </a:rPr>
              <a:t>Армянск 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</a:rPr>
              <a:t>уровень загрязнения атмосферы также определялся как</a:t>
            </a:r>
            <a:r>
              <a:rPr i="1" lang="en" sz="1600">
                <a:solidFill>
                  <a:srgbClr val="434343"/>
                </a:solidFill>
                <a:highlight>
                  <a:srgbClr val="FFFFFF"/>
                </a:highlight>
              </a:rPr>
              <a:t> </a:t>
            </a:r>
            <a:r>
              <a:rPr i="1" lang="en" sz="1600" u="sng">
                <a:solidFill>
                  <a:srgbClr val="434343"/>
                </a:solidFill>
                <a:highlight>
                  <a:srgbClr val="FFFFFF"/>
                </a:highlight>
              </a:rPr>
              <a:t>повышенный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</a:rPr>
              <a:t>, но по немного отличающимся показателям: взвешенным веществам, диоксиду серы, оксиду углерода, фтористому водороду, хлористому водороду. </a:t>
            </a:r>
            <a:endParaRPr sz="16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</a:rPr>
              <a:t>В городах </a:t>
            </a:r>
            <a:r>
              <a:rPr b="1" lang="en" sz="1600">
                <a:solidFill>
                  <a:srgbClr val="434343"/>
                </a:solidFill>
                <a:highlight>
                  <a:srgbClr val="FFFFFF"/>
                </a:highlight>
              </a:rPr>
              <a:t>Севастополь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</a:rPr>
              <a:t>, </a:t>
            </a:r>
            <a:r>
              <a:rPr b="1" lang="en" sz="1600">
                <a:solidFill>
                  <a:srgbClr val="434343"/>
                </a:solidFill>
                <a:highlight>
                  <a:srgbClr val="FFFFFF"/>
                </a:highlight>
              </a:rPr>
              <a:t>Симферополь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</a:rPr>
              <a:t>, </a:t>
            </a:r>
            <a:r>
              <a:rPr b="1" lang="en" sz="1600">
                <a:solidFill>
                  <a:srgbClr val="434343"/>
                </a:solidFill>
                <a:highlight>
                  <a:srgbClr val="FFFFFF"/>
                </a:highlight>
              </a:rPr>
              <a:t>Керчь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</a:rPr>
              <a:t> и </a:t>
            </a:r>
            <a:r>
              <a:rPr b="1" lang="en" sz="1600">
                <a:solidFill>
                  <a:srgbClr val="434343"/>
                </a:solidFill>
                <a:highlight>
                  <a:srgbClr val="FFFFFF"/>
                </a:highlight>
              </a:rPr>
              <a:t>Ялта 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</a:rPr>
              <a:t>повышенного загрязнения воздуха зафиксировано не было [6].</a:t>
            </a:r>
            <a:endParaRPr sz="16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sp>
        <p:nvSpPr>
          <p:cNvPr id="293" name="Google Shape;293;p1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Тенденции выбросов вредных веществ в воздушную среду в 2000 - 2018 гг.</a:t>
            </a:r>
            <a:endParaRPr/>
          </a:p>
        </p:txBody>
      </p:sp>
      <p:pic>
        <p:nvPicPr>
          <p:cNvPr id="299" name="Google Shape;2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8100" y="1711375"/>
            <a:ext cx="5629602" cy="324082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750" y="152400"/>
            <a:ext cx="7168972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1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 txBox="1"/>
          <p:nvPr>
            <p:ph type="title"/>
          </p:nvPr>
        </p:nvSpPr>
        <p:spPr>
          <a:xfrm>
            <a:off x="1303800" y="4183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Анализ тенденций загрязнения воздушной среды</a:t>
            </a:r>
            <a:endParaRPr/>
          </a:p>
        </p:txBody>
      </p:sp>
      <p:sp>
        <p:nvSpPr>
          <p:cNvPr id="312" name="Google Shape;312;p18"/>
          <p:cNvSpPr txBox="1"/>
          <p:nvPr/>
        </p:nvSpPr>
        <p:spPr>
          <a:xfrm>
            <a:off x="1252950" y="1523650"/>
            <a:ext cx="6405600" cy="29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В целом общая масса выбросов вредных веществ колеблется от </a:t>
            </a:r>
            <a:r>
              <a:rPr b="1"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120</a:t>
            </a: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до </a:t>
            </a:r>
            <a:r>
              <a:rPr b="1"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160</a:t>
            </a: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тыс.т., однако пик в </a:t>
            </a:r>
            <a:r>
              <a:rPr b="1"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156.8</a:t>
            </a: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тыс.т. был достигнут в 2018 году из-за самого высокого объема выбросов передвижными источниками (в основном это автомобили и прочий транспорт), даже несмотря на близкий к среднему показатель выбросов статическими источниками (в первую очередь это различные промышленные объекты). </a:t>
            </a:r>
            <a:endParaRPr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За период 2000-2018 гг. годовая масса выбросов передвижными источниками возросла на </a:t>
            </a:r>
            <a:r>
              <a:rPr b="1"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46%. </a:t>
            </a: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Пр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и </a:t>
            </a:r>
            <a:r>
              <a:rPr lang="en" sz="16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этом доля передвижных источников в загрязнении воздушной среды крайне велика - примерно </a:t>
            </a:r>
            <a:r>
              <a:rPr b="1" lang="en" sz="16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84%</a:t>
            </a:r>
            <a:r>
              <a:rPr lang="en" sz="16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 на 2018 год.</a:t>
            </a:r>
            <a:endParaRPr sz="160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3" name="Google Shape;313;p1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Основные источники загрязнения.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Обрабатывающее производство </a:t>
            </a:r>
            <a:endParaRPr/>
          </a:p>
        </p:txBody>
      </p:sp>
      <p:sp>
        <p:nvSpPr>
          <p:cNvPr id="319" name="Google Shape;319;p19"/>
          <p:cNvSpPr txBox="1"/>
          <p:nvPr>
            <p:ph idx="1" type="body"/>
          </p:nvPr>
        </p:nvSpPr>
        <p:spPr>
          <a:xfrm>
            <a:off x="1303800" y="1990050"/>
            <a:ext cx="2989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Основным</a:t>
            </a:r>
            <a:r>
              <a:rPr lang="en" sz="1600"/>
              <a:t>и</a:t>
            </a:r>
            <a:r>
              <a:rPr lang="en" sz="1600"/>
              <a:t> загрязнител</a:t>
            </a:r>
            <a:r>
              <a:rPr lang="en" sz="1600"/>
              <a:t>ями</a:t>
            </a:r>
            <a:r>
              <a:rPr lang="en" sz="1600"/>
              <a:t> атмосферного воздуха в Республике Крым являются предприятия, занимающиеся обрабатывающим производством. [1]</a:t>
            </a:r>
            <a:endParaRPr sz="1600"/>
          </a:p>
        </p:txBody>
      </p:sp>
      <p:pic>
        <p:nvPicPr>
          <p:cNvPr id="320" name="Google Shape;3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0872" y="1810925"/>
            <a:ext cx="4000351" cy="2668199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1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Таврическая и Балаклавская ПГУ-ТЭС - суммарная мощность 940 МВт — около 90% всего энергопотребления региона [2]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ГУП РК «Черноморнефтегаз» - эксплуатирует месторождения углеводородов на шельфе Черного и в акватории Азовского морей, а также на сухопутной части Крымского полуострова. - 67 газораспределительных станций </a:t>
            </a:r>
            <a:r>
              <a:rPr lang="en" sz="1600"/>
              <a:t>[2]</a:t>
            </a:r>
            <a:endParaRPr sz="1600"/>
          </a:p>
        </p:txBody>
      </p:sp>
      <p:sp>
        <p:nvSpPr>
          <p:cNvPr id="327" name="Google Shape;327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Обрабатывающее производство.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Крупнейшие предприятия:</a:t>
            </a:r>
            <a:endParaRPr/>
          </a:p>
        </p:txBody>
      </p:sp>
      <p:sp>
        <p:nvSpPr>
          <p:cNvPr id="328" name="Google Shape;328;p2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Основные источники загрязнения.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Транспорт</a:t>
            </a:r>
            <a:endParaRPr/>
          </a:p>
        </p:txBody>
      </p:sp>
      <p:sp>
        <p:nvSpPr>
          <p:cNvPr id="334" name="Google Shape;334;p21"/>
          <p:cNvSpPr txBox="1"/>
          <p:nvPr>
            <p:ph idx="1" type="body"/>
          </p:nvPr>
        </p:nvSpPr>
        <p:spPr>
          <a:xfrm>
            <a:off x="1187125" y="1990050"/>
            <a:ext cx="3553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Авиасообщение - </a:t>
            </a:r>
            <a:b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</a:b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Международный аэропорт Симферополь, 6,5 млн чел. в год [2]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Автомобильный транспорт - </a:t>
            </a:r>
            <a:b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</a:b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451 км/1000 км^2 автомобильных дорог общего пользования [5]</a:t>
            </a:r>
            <a:endParaRPr/>
          </a:p>
        </p:txBody>
      </p:sp>
      <p:sp>
        <p:nvSpPr>
          <p:cNvPr id="335" name="Google Shape;335;p21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Морские порты: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rgbClr val="333333"/>
              </a:buClr>
              <a:buSzPts val="1600"/>
              <a:buChar char="●"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Евпаторийский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Char char="●"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Керченский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Char char="●"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Феодосийский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Char char="●"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Ялтинский</a:t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336" name="Google Shape;336;p2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